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612" r:id="rId3"/>
    <p:sldId id="611" r:id="rId4"/>
    <p:sldId id="605" r:id="rId5"/>
    <p:sldId id="606" r:id="rId6"/>
    <p:sldId id="607" r:id="rId7"/>
    <p:sldId id="609" r:id="rId8"/>
    <p:sldId id="272" r:id="rId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9754"/>
    <a:srgbClr val="FFF4E7"/>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6" d="100"/>
          <a:sy n="126" d="100"/>
        </p:scale>
        <p:origin x="132"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8656A-1DEA-4CA0-BE10-9BE4902787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644DB-F72D-4E40-B311-AADEB5085E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2 (Big Text)">
    <p:spTree>
      <p:nvGrpSpPr>
        <p:cNvPr id="1" name=""/>
        <p:cNvGrpSpPr/>
        <p:nvPr/>
      </p:nvGrpSpPr>
      <p:grpSpPr>
        <a:xfrm>
          <a:off x="0" y="0"/>
          <a:ext cx="0" cy="0"/>
          <a:chOff x="0" y="0"/>
          <a:chExt cx="0" cy="0"/>
        </a:xfrm>
      </p:grpSpPr>
      <p:sp>
        <p:nvSpPr>
          <p:cNvPr id="12" name="Text Placeholder 2"/>
          <p:cNvSpPr>
            <a:spLocks noGrp="1"/>
          </p:cNvSpPr>
          <p:nvPr>
            <p:ph type="body" sz="quarter" idx="17"/>
          </p:nvPr>
        </p:nvSpPr>
        <p:spPr>
          <a:xfrm>
            <a:off x="338728" y="513089"/>
            <a:ext cx="8133706" cy="371883"/>
          </a:xfrm>
        </p:spPr>
        <p:txBody>
          <a:bodyPr>
            <a:noAutofit/>
          </a:bodyPr>
          <a:lstStyle>
            <a:lvl1pPr marL="0" indent="0">
              <a:buNone/>
              <a:defRPr b="0" i="0">
                <a:solidFill>
                  <a:srgbClr val="333333"/>
                </a:solidFill>
                <a:latin typeface="Times New Roman" panose="02020503050405090304"/>
                <a:cs typeface="Times New Roman" panose="02020503050405090304"/>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endParaRPr lang="en-US" dirty="0"/>
          </a:p>
        </p:txBody>
      </p:sp>
      <p:sp>
        <p:nvSpPr>
          <p:cNvPr id="13" name="Title 1"/>
          <p:cNvSpPr>
            <a:spLocks noGrp="1"/>
          </p:cNvSpPr>
          <p:nvPr>
            <p:ph type="ctrTitle"/>
          </p:nvPr>
        </p:nvSpPr>
        <p:spPr>
          <a:xfrm>
            <a:off x="329385" y="150844"/>
            <a:ext cx="8133706" cy="362246"/>
          </a:xfrm>
        </p:spPr>
        <p:txBody>
          <a:bodyPr anchor="t">
            <a:noAutofit/>
          </a:bodyPr>
          <a:lstStyle>
            <a:lvl1pPr algn="l">
              <a:defRPr sz="2000" b="0" i="0">
                <a:solidFill>
                  <a:srgbClr val="333333"/>
                </a:solidFill>
                <a:latin typeface="Times New Roman" panose="02020503050405090304"/>
                <a:cs typeface="Times New Roman" panose="02020503050405090304"/>
              </a:defRPr>
            </a:lvl1pPr>
          </a:lstStyle>
          <a:p>
            <a:r>
              <a:rPr lang="en-US" dirty="0"/>
              <a:t>Click to edit Master title style</a:t>
            </a:r>
            <a:endParaRPr lang="en-US" dirty="0"/>
          </a:p>
        </p:txBody>
      </p:sp>
      <p:sp>
        <p:nvSpPr>
          <p:cNvPr id="5" name="Text Placeholder 3"/>
          <p:cNvSpPr>
            <a:spLocks noGrp="1"/>
          </p:cNvSpPr>
          <p:nvPr>
            <p:ph type="body" sz="quarter" idx="18"/>
          </p:nvPr>
        </p:nvSpPr>
        <p:spPr>
          <a:xfrm>
            <a:off x="333617" y="1196035"/>
            <a:ext cx="8129474" cy="3693465"/>
          </a:xfrm>
        </p:spPr>
        <p:txBody>
          <a:bodyPr/>
          <a:lstStyle>
            <a:lvl1pPr marL="182880" indent="-182880">
              <a:buFont typeface="Wingdings" panose="05000000000000000000" pitchFamily="2" charset="2"/>
              <a:buChar char="§"/>
              <a:defRPr sz="1000" b="0" i="0">
                <a:solidFill>
                  <a:srgbClr val="333333"/>
                </a:solidFill>
                <a:latin typeface="Tahoma" panose="020B0604030504040204"/>
                <a:cs typeface="Tahoma" panose="020B0604030504040204"/>
              </a:defRPr>
            </a:lvl1pPr>
            <a:lvl2pPr marL="357505" indent="-174625">
              <a:buFont typeface="Wingdings" panose="05000000000000000000" pitchFamily="2" charset="2"/>
              <a:buChar char="§"/>
              <a:defRPr sz="1000" b="0" i="0">
                <a:solidFill>
                  <a:srgbClr val="333333"/>
                </a:solidFill>
                <a:latin typeface="Tahoma" panose="020B0604030504040204"/>
                <a:cs typeface="Tahoma" panose="020B0604030504040204"/>
              </a:defRPr>
            </a:lvl2pPr>
            <a:lvl3pPr marL="444500" indent="-174625">
              <a:buFont typeface="Wingdings" panose="05000000000000000000" pitchFamily="2" charset="2"/>
              <a:buChar char="§"/>
              <a:defRPr sz="800" b="0" i="0">
                <a:solidFill>
                  <a:srgbClr val="333333"/>
                </a:solidFill>
                <a:latin typeface="Tahoma" panose="020B0604030504040204"/>
                <a:cs typeface="Tahoma" panose="020B0604030504040204"/>
              </a:defRPr>
            </a:lvl3pPr>
            <a:lvl4pPr marL="539750" indent="-182880">
              <a:buFont typeface="Wingdings" panose="05000000000000000000" pitchFamily="2" charset="2"/>
              <a:buChar char="§"/>
              <a:defRPr sz="800" b="0" i="0">
                <a:solidFill>
                  <a:srgbClr val="333333"/>
                </a:solidFill>
                <a:latin typeface="Tahoma" panose="020B0604030504040204"/>
                <a:cs typeface="Tahoma" panose="020B0604030504040204"/>
              </a:defRPr>
            </a:lvl4pPr>
            <a:lvl5pPr marL="627380" indent="-182880">
              <a:buFont typeface="Wingdings" panose="05000000000000000000" pitchFamily="2" charset="2"/>
              <a:buChar char="§"/>
              <a:defRPr sz="800" b="0" i="0">
                <a:solidFill>
                  <a:srgbClr val="333333"/>
                </a:solidFill>
                <a:latin typeface="Tahoma" panose="020B0604030504040204"/>
                <a:cs typeface="Tahoma" panose="020B0604030504040204"/>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hyperlink" Target="https://apc01.safelinks.protection.outlook.com/?url=https%3A%2F%2Fwww.shangri-la.com%2Fnanning%2Fshangrila%2F%3FtimeZone%3D%2B8%26specialCode%3DAMG230426%26specialCodeType%3DGroup%26checkInDate%3D2026-04-23%26checkOutDate%3D2026-04-25%26rooms%3D%5B%257B%2522adultNum%2522%3A1%2C%2522childNum%2522%3A0%257D%5D&amp;data=05%7C02%7Cjeane.lin%40shangri-la.com%7C65dbcf934dcc466d0e2508de832645df%7Cb4b94aa124084fce9babf498c1f95951%7C0%7C0%7C639092397571460498%7CUnknown%7CTWFpbGZsb3d8eyJFbXB0eU1hcGkiOnRydWUsIlYiOiIwLjAuMDAwMCIsIlAiOiJXaW4zMiIsIkFOIjoiTWFpbCIsIldUIjoyfQ%3D%3D%7C0%7C%7C%7C&amp;sdata=XZ6pdVt8p0ukIU%2Bhr8DBSybQCtCCHRDvoepqwWvGTps%3D&amp;reserved=0" TargetMode="External"/><Relationship Id="rId1" Type="http://schemas.openxmlformats.org/officeDocument/2006/relationships/hyperlink" Target="https://apc01.safelinks.protection.outlook.com/?url=http%3A%2F%2Fwww.shangri-la.com%2Freservations%2Fbooking%2Fen%2Findex.aspx%3Fhid%3DCNNNG001%26group_code%3DAMG230426%26check_in%3D20260423%26check_out%3D20260425&amp;data=05%7C02%7Cjeane.lin%40shangri-la.com%7C65dbcf934dcc466d0e2508de832645df%7Cb4b94aa124084fce9babf498c1f95951%7C0%7C0%7C639092397571419654%7CUnknown%7CTWFpbGZsb3d8eyJFbXB0eU1hcGkiOnRydWUsIlYiOiIwLjAuMDAwMCIsIlAiOiJXaW4zMiIsIkFOIjoiTWFpbCIsIldUIjoyfQ%3D%3D%7C0%7C%7C%7C&amp;sdata=6inDaGZFe9%2F8s1s4s8vhB1Mq%2FQQO5PQthab7njDRnRQ%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1"/>
          <a:stretch>
            <a:fillRect/>
          </a:stretch>
        </p:blipFill>
        <p:spPr>
          <a:xfrm rot="21600000">
            <a:off x="0" y="0"/>
            <a:ext cx="9144000" cy="5143500"/>
          </a:xfrm>
          <a:prstGeom prst="rect">
            <a:avLst/>
          </a:prstGeom>
        </p:spPr>
      </p:pic>
      <p:sp>
        <p:nvSpPr>
          <p:cNvPr id="5" name="文本框 4"/>
          <p:cNvSpPr txBox="1"/>
          <p:nvPr/>
        </p:nvSpPr>
        <p:spPr>
          <a:xfrm>
            <a:off x="1170305" y="3479800"/>
            <a:ext cx="5994400" cy="401955"/>
          </a:xfrm>
          <a:prstGeom prst="rect">
            <a:avLst/>
          </a:prstGeom>
          <a:noFill/>
        </p:spPr>
        <p:txBody>
          <a:bodyPr wrap="square" rtlCol="0">
            <a:noAutofit/>
          </a:bodyPr>
          <a:lstStyle/>
          <a:p>
            <a:pPr indent="2272030" algn="l" eaLnBrk="0">
              <a:lnSpc>
                <a:spcPct val="119000"/>
              </a:lnSpc>
            </a:pPr>
            <a:r>
              <a:rPr lang="en-US" altLang="zh-CN" dirty="0">
                <a:solidFill>
                  <a:srgbClr val="BB9754"/>
                </a:solidFill>
                <a:latin typeface="微软雅黑" panose="020B0503020204020204" pitchFamily="34" charset="-122"/>
                <a:ea typeface="微软雅黑" panose="020B0503020204020204" pitchFamily="34" charset="-122"/>
                <a:cs typeface="Calibri" panose="020F0502020204030204" pitchFamily="34" charset="0"/>
              </a:rPr>
              <a:t>Shangri-La Nanning</a:t>
            </a:r>
            <a:endParaRPr lang="en-US" altLang="zh-CN" dirty="0">
              <a:solidFill>
                <a:srgbClr val="BB9754"/>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文本框 2"/>
          <p:cNvSpPr txBox="1"/>
          <p:nvPr/>
        </p:nvSpPr>
        <p:spPr>
          <a:xfrm>
            <a:off x="58366" y="3855160"/>
            <a:ext cx="9045164" cy="1198880"/>
          </a:xfrm>
          <a:prstGeom prst="rect">
            <a:avLst/>
          </a:prstGeom>
          <a:noFill/>
        </p:spPr>
        <p:txBody>
          <a:bodyPr wrap="square" rtlCol="0">
            <a:spAutoFit/>
          </a:bodyPr>
          <a:lstStyle/>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April 23-24, 2026</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lgn="ctr">
              <a:lnSpc>
                <a:spcPct val="150000"/>
              </a:lnSpc>
            </a:pPr>
            <a:r>
              <a:rPr lang="zh-CN" altLang="en-US" sz="1200" dirty="0">
                <a:latin typeface="微软雅黑" panose="020B0503020204020204" pitchFamily="34" charset="-122"/>
                <a:ea typeface="微软雅黑" panose="020B0503020204020204" pitchFamily="34" charset="-122"/>
                <a:cs typeface="Calibri" panose="020F0502020204030204" pitchFamily="34" charset="0"/>
              </a:rPr>
              <a:t> </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Tin Forum 2026</a:t>
            </a:r>
            <a:br>
              <a:rPr lang="en-US" altLang="zh-CN" sz="1200" dirty="0">
                <a:latin typeface="微软雅黑" panose="020B0503020204020204" pitchFamily="34" charset="-122"/>
                <a:ea typeface="微软雅黑" panose="020B0503020204020204" pitchFamily="34" charset="-122"/>
                <a:cs typeface="Calibri" panose="020F0502020204030204" pitchFamily="34" charset="0"/>
              </a:rPr>
            </a:b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Discount Code</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AMG230426</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Online Room Booking Guide</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0612" r="5051"/>
          <a:stretch>
            <a:fillRect/>
          </a:stretch>
        </p:blipFill>
        <p:spPr>
          <a:xfrm>
            <a:off x="-1" y="2216"/>
            <a:ext cx="9144001" cy="3400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p:nvPr/>
        </p:nvSpPr>
        <p:spPr>
          <a:xfrm>
            <a:off x="821055" y="1261110"/>
            <a:ext cx="7579995" cy="1083945"/>
          </a:xfrm>
          <a:prstGeom prst="rect">
            <a:avLst/>
          </a:prstGeom>
        </p:spPr>
        <p:txBody>
          <a:bodyPr>
            <a:noAutofit/>
          </a:bodyPr>
          <a:lstStyle>
            <a:lvl1pPr marL="34925" indent="-142875" algn="l" defTabSz="457200" rtl="0" eaLnBrk="0" fontAlgn="base" hangingPunct="0">
              <a:spcBef>
                <a:spcPts val="500"/>
              </a:spcBef>
              <a:spcAft>
                <a:spcPct val="0"/>
              </a:spcAft>
              <a:buClr>
                <a:srgbClr val="BA9653"/>
              </a:buClr>
              <a:defRPr sz="1300" kern="1200">
                <a:solidFill>
                  <a:schemeClr val="tx1"/>
                </a:solidFill>
                <a:latin typeface="Times New Roman" panose="02020503050405090304"/>
                <a:ea typeface="MS PGothic" panose="020B0600070205080204" pitchFamily="34" charset="-128"/>
                <a:cs typeface="Times New Roman" panose="02020503050405090304"/>
              </a:defRPr>
            </a:lvl1pPr>
            <a:lvl2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MS PGothic" panose="020B0600070205080204" pitchFamily="34" charset="-128"/>
                <a:cs typeface="Playfair Display Regular"/>
              </a:defRPr>
            </a:lvl2pPr>
            <a:lvl3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3pPr>
            <a:lvl4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4pPr>
            <a:lvl5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latinLnBrk="0">
              <a:spcBef>
                <a:spcPts val="2400"/>
              </a:spcBef>
            </a:pPr>
            <a:r>
              <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The online booking portal will close on April 19, 2026. </a:t>
            </a:r>
            <a:endPar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lgn="ctr" latinLnBrk="0">
              <a:spcBef>
                <a:spcPts val="2400"/>
              </a:spcBef>
            </a:pPr>
            <a:r>
              <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Please book early to secure your room.</a:t>
            </a:r>
            <a:endParaRPr lang="zh-CN" altLang="en-US"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p:txBody>
      </p:sp>
      <p:sp>
        <p:nvSpPr>
          <p:cNvPr id="6" name="Subtitle 2"/>
          <p:cNvSpPr txBox="1"/>
          <p:nvPr/>
        </p:nvSpPr>
        <p:spPr>
          <a:xfrm>
            <a:off x="531778" y="2545177"/>
            <a:ext cx="8080443" cy="22278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9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9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9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9pPr>
          </a:lstStyle>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Grand Deluxe King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RMB700nett with one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Grand Deluxe Twin Room：RMB800</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nett with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      </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Horizon Premier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RMB1298nett with one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       Horizon Premier Room： RMB1398nett with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p:txBody>
      </p:sp>
      <p:pic>
        <p:nvPicPr>
          <p:cNvPr id="1026" name="图片 1"/>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46216" y="100375"/>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徽标, 公司名称&#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739" y="100375"/>
            <a:ext cx="1315085" cy="9569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8119" y="1304732"/>
            <a:ext cx="8133706" cy="362246"/>
          </a:xfrm>
        </p:spPr>
        <p:txBody>
          <a:bodyPr/>
          <a:lstStyle/>
          <a:p>
            <a:r>
              <a:rPr lang="en-US" altLang="zh-CN" b="1" dirty="0">
                <a:latin typeface="+mn-ea"/>
                <a:ea typeface="+mn-ea"/>
              </a:rPr>
              <a:t>1.</a:t>
            </a:r>
            <a:r>
              <a:rPr lang="en-US" altLang="zh-CN" b="1" dirty="0">
                <a:latin typeface="+mn-ea"/>
                <a:ea typeface="+mn-ea"/>
                <a:sym typeface="+mn-ea"/>
              </a:rPr>
              <a:t>Open one of the following links to access the booking interface:</a:t>
            </a:r>
            <a:endParaRPr lang="zh-CN" altLang="en-US" b="1" dirty="0">
              <a:latin typeface="+mn-ea"/>
              <a:ea typeface="+mn-ea"/>
            </a:endParaRPr>
          </a:p>
        </p:txBody>
      </p:sp>
      <p:sp>
        <p:nvSpPr>
          <p:cNvPr id="4" name="TextBox 3"/>
          <p:cNvSpPr txBox="1"/>
          <p:nvPr/>
        </p:nvSpPr>
        <p:spPr>
          <a:xfrm>
            <a:off x="606855" y="1978600"/>
            <a:ext cx="7856233" cy="768350"/>
          </a:xfrm>
          <a:prstGeom prst="rect">
            <a:avLst/>
          </a:prstGeom>
          <a:noFill/>
        </p:spPr>
        <p:txBody>
          <a:bodyPr wrap="square" rtlCol="0">
            <a:spAutoFit/>
          </a:bodyPr>
          <a:lstStyle/>
          <a:p>
            <a:pPr marL="171450" indent="-171450">
              <a:buFont typeface="Wingdings" panose="05000000000000000000" pitchFamily="2" charset="2"/>
              <a:buChar char="§"/>
            </a:pPr>
            <a:r>
              <a:rPr lang="en-US" sz="1100" b="1" dirty="0">
                <a:sym typeface="+mn-ea"/>
              </a:rPr>
              <a:t>Chinese version:</a:t>
            </a:r>
            <a:r>
              <a:rPr lang="en-US" sz="1100" b="1" dirty="0"/>
              <a:t> </a:t>
            </a:r>
            <a:endParaRPr lang="en-US" sz="1100" b="1" dirty="0"/>
          </a:p>
          <a:p>
            <a:pPr marL="171450" indent="-171450">
              <a:buFont typeface="Wingdings" panose="05000000000000000000" pitchFamily="2" charset="2"/>
              <a:buChar char="§"/>
            </a:pPr>
            <a:r>
              <a:rPr lang="en-US" sz="1100" dirty="0">
                <a:solidFill>
                  <a:schemeClr val="accent1"/>
                </a:solidFill>
                <a:hlinkClick r:id="rId1" tooltip="原始 URL: http://www.shangri-la.com/reservations/booking/en/index.aspx?hid=CNNNG001&amp;group_code=AMG230426&amp;check_in=20260423&amp;check_out=20260425。如果你信任此链接, 请单击或点击。"/>
              </a:rPr>
              <a:t>http://www.shangri-la.com/reservations/booking/en/index.aspx?hid=CNNNG001&amp;group_code=AMG230426&amp;check_in=20260423&amp;check_out=20260425</a:t>
            </a:r>
            <a:endParaRPr lang="en-US" sz="1100" dirty="0">
              <a:solidFill>
                <a:schemeClr val="accent1"/>
              </a:solidFill>
            </a:endParaRPr>
          </a:p>
        </p:txBody>
      </p:sp>
      <p:sp>
        <p:nvSpPr>
          <p:cNvPr id="9" name="TextBox 8"/>
          <p:cNvSpPr txBox="1"/>
          <p:nvPr/>
        </p:nvSpPr>
        <p:spPr>
          <a:xfrm>
            <a:off x="606855" y="3029183"/>
            <a:ext cx="7856233" cy="768350"/>
          </a:xfrm>
          <a:prstGeom prst="rect">
            <a:avLst/>
          </a:prstGeom>
          <a:noFill/>
        </p:spPr>
        <p:txBody>
          <a:bodyPr wrap="square" rtlCol="0">
            <a:spAutoFit/>
          </a:bodyPr>
          <a:lstStyle/>
          <a:p>
            <a:pPr marL="171450" indent="-171450">
              <a:buFont typeface="Wingdings" panose="05000000000000000000" pitchFamily="2" charset="2"/>
              <a:buChar char="§"/>
            </a:pPr>
            <a:r>
              <a:rPr lang="en-US" sz="1100" b="1" dirty="0" smtClean="0">
                <a:sym typeface="+mn-ea"/>
              </a:rPr>
              <a:t>English version: </a:t>
            </a:r>
            <a:r>
              <a:rPr lang="en-US" sz="1100" b="1" dirty="0"/>
              <a:t> </a:t>
            </a:r>
            <a:endParaRPr lang="en-US" sz="1100" b="1" dirty="0"/>
          </a:p>
          <a:p>
            <a:pPr marL="171450" indent="-171450">
              <a:buFont typeface="Wingdings" panose="05000000000000000000" pitchFamily="2" charset="2"/>
              <a:buChar char="§"/>
            </a:pPr>
            <a:r>
              <a:rPr lang="en-US" sz="1100" dirty="0">
                <a:solidFill>
                  <a:schemeClr val="accent1"/>
                </a:solidFill>
                <a:hlinkClick r:id="rId2" tooltip="原始 URL: https://www.shangri-la.com/nanning/shangrila/?timeZone=+8&amp;specialCode=AMG230426&amp;specialCodeType=Group&amp;checkInDate=2026-04-23&amp;checkOutDate=2026-04-25&amp;rooms=[%7B%22adultNum%22:1,%22childNum%22:0%7D]。如果你信任此链接, 请单击或点击。"/>
              </a:rPr>
              <a:t>https://www.shangri-la.com/nanning/shangrila/?timeZone=+8&amp;specialCode=AMG230426&amp;specialCodeType=Group&amp;checkInDate=2026-04-23&amp;checkOutDate=2026-04-25&amp;rooms=[{%22adultNum%22:1,%22childNum%22:0}]</a:t>
            </a:r>
            <a:endParaRPr lang="en-US" sz="1100" dirty="0">
              <a:solidFill>
                <a:schemeClr val="accent1"/>
              </a:solidFill>
            </a:endParaRPr>
          </a:p>
        </p:txBody>
      </p:sp>
      <p:sp>
        <p:nvSpPr>
          <p:cNvPr id="2" name="Text Placeholder 1"/>
          <p:cNvSpPr>
            <a:spLocks noGrp="1"/>
          </p:cNvSpPr>
          <p:nvPr>
            <p:ph type="body" sz="quarter" idx="18"/>
          </p:nvPr>
        </p:nvSpPr>
        <p:spPr>
          <a:xfrm>
            <a:off x="6505575" y="4457700"/>
            <a:ext cx="1957516" cy="431800"/>
          </a:xfrm>
        </p:spPr>
        <p:txBody>
          <a:bodyPr/>
          <a:lstStyle/>
          <a:p>
            <a:pPr marL="0" indent="0">
              <a:buNone/>
            </a:pPr>
            <a:r>
              <a:rPr lang="en-US"/>
              <a:t> </a:t>
            </a:r>
            <a:endParaRPr lang="en-US" dirty="0"/>
          </a:p>
        </p:txBody>
      </p:sp>
      <p:pic>
        <p:nvPicPr>
          <p:cNvPr id="5" name="图片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216" y="100375"/>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徽标, 公司名称&#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739" y="98543"/>
            <a:ext cx="1315085" cy="956945"/>
          </a:xfrm>
          <a:prstGeom prst="rect">
            <a:avLst/>
          </a:prstGeom>
        </p:spPr>
      </p:pic>
      <p:sp>
        <p:nvSpPr>
          <p:cNvPr id="7" name="TextBox 8"/>
          <p:cNvSpPr txBox="1"/>
          <p:nvPr/>
        </p:nvSpPr>
        <p:spPr>
          <a:xfrm>
            <a:off x="745592" y="4258315"/>
            <a:ext cx="7856233" cy="429895"/>
          </a:xfrm>
          <a:prstGeom prst="rect">
            <a:avLst/>
          </a:prstGeom>
          <a:noFill/>
        </p:spPr>
        <p:txBody>
          <a:bodyPr wrap="square" rtlCol="0">
            <a:spAutoFit/>
          </a:bodyPr>
          <a:lstStyle/>
          <a:p>
            <a:r>
              <a:rPr lang="en-US" altLang="zh-CN" sz="1100" dirty="0"/>
              <a:t>Friendly Tip: If the reservation interface does not display the corresponding language content, you can click on the top right corner of the webpage to switch languages (Simplified Chinese, English, Japanese)</a:t>
            </a:r>
            <a:endParaRPr lang="en-US" altLang="zh-CN"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屏2026-03-17 14.12.50"/>
          <p:cNvPicPr>
            <a:picLocks noChangeAspect="1"/>
          </p:cNvPicPr>
          <p:nvPr/>
        </p:nvPicPr>
        <p:blipFill>
          <a:blip r:embed="rId1"/>
          <a:stretch>
            <a:fillRect/>
          </a:stretch>
        </p:blipFill>
        <p:spPr>
          <a:xfrm>
            <a:off x="174625" y="513080"/>
            <a:ext cx="8471535" cy="4124960"/>
          </a:xfrm>
          <a:prstGeom prst="rect">
            <a:avLst/>
          </a:prstGeom>
        </p:spPr>
      </p:pic>
      <p:sp>
        <p:nvSpPr>
          <p:cNvPr id="3" name="Title 2"/>
          <p:cNvSpPr>
            <a:spLocks noGrp="1"/>
          </p:cNvSpPr>
          <p:nvPr>
            <p:ph type="ctrTitle"/>
          </p:nvPr>
        </p:nvSpPr>
        <p:spPr/>
        <p:txBody>
          <a:bodyPr/>
          <a:lstStyle/>
          <a:p>
            <a:r>
              <a:rPr lang="en-US" altLang="zh-CN" b="1" dirty="0">
                <a:latin typeface="+mn-ea"/>
                <a:ea typeface="+mn-ea"/>
              </a:rPr>
              <a:t>2.Select Room Type</a:t>
            </a:r>
            <a:endParaRPr lang="en-US" altLang="zh-CN" b="1" dirty="0">
              <a:latin typeface="+mn-ea"/>
              <a:ea typeface="+mn-ea"/>
            </a:endParaRPr>
          </a:p>
        </p:txBody>
      </p:sp>
      <p:sp>
        <p:nvSpPr>
          <p:cNvPr id="8" name="Text Placeholder 5"/>
          <p:cNvSpPr>
            <a:spLocks noGrp="1"/>
          </p:cNvSpPr>
          <p:nvPr>
            <p:ph type="body" sz="quarter" idx="18"/>
          </p:nvPr>
        </p:nvSpPr>
        <p:spPr>
          <a:xfrm>
            <a:off x="3299731" y="4468351"/>
            <a:ext cx="2191744" cy="353233"/>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chemeClr val="tx1"/>
                </a:solidFill>
                <a:latin typeface="+mn-ea"/>
              </a:rPr>
              <a:t>Select the desired room type (King or Twin)</a:t>
            </a:r>
            <a:endParaRPr lang="en-US" altLang="zh-CN" sz="1200" b="1" dirty="0">
              <a:solidFill>
                <a:schemeClr val="tx1"/>
              </a:solidFill>
              <a:latin typeface="+mn-ea"/>
            </a:endParaRPr>
          </a:p>
        </p:txBody>
      </p:sp>
      <p:sp>
        <p:nvSpPr>
          <p:cNvPr id="6" name="Text Placeholder 5"/>
          <p:cNvSpPr>
            <a:spLocks noGrp="1"/>
          </p:cNvSpPr>
          <p:nvPr>
            <p:ph type="body" sz="quarter" idx="18"/>
          </p:nvPr>
        </p:nvSpPr>
        <p:spPr>
          <a:xfrm>
            <a:off x="6621145" y="4065905"/>
            <a:ext cx="1992630" cy="346075"/>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rgbClr val="663300"/>
                </a:solidFill>
                <a:latin typeface="+mn-ea"/>
                <a:sym typeface="+mn-ea"/>
              </a:rPr>
              <a:t>Click the "Book Now".</a:t>
            </a:r>
            <a:endParaRPr lang="en-US" altLang="zh-CN" sz="1200" b="1" dirty="0">
              <a:solidFill>
                <a:srgbClr val="663300"/>
              </a:solidFill>
              <a:latin typeface="+mn-ea"/>
            </a:endParaRPr>
          </a:p>
        </p:txBody>
      </p:sp>
      <p:cxnSp>
        <p:nvCxnSpPr>
          <p:cNvPr id="9" name="Straight Arrow Connector 8"/>
          <p:cNvCxnSpPr/>
          <p:nvPr/>
        </p:nvCxnSpPr>
        <p:spPr>
          <a:xfrm flipV="1">
            <a:off x="7617563" y="3542872"/>
            <a:ext cx="0" cy="466374"/>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163502" y="4001342"/>
            <a:ext cx="0" cy="473994"/>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144609" y="891114"/>
            <a:ext cx="0" cy="344198"/>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8"/>
          </p:nvPr>
        </p:nvSpPr>
        <p:spPr>
          <a:xfrm>
            <a:off x="2501265" y="1235075"/>
            <a:ext cx="2990215" cy="35306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chemeClr val="tx1"/>
                </a:solidFill>
                <a:latin typeface="+mn-ea"/>
                <a:sym typeface="+mn-ea"/>
              </a:rPr>
              <a:t>Choose your preferred check-in and check-out dates.</a:t>
            </a:r>
            <a:endParaRPr lang="en-US" altLang="zh-CN" sz="1200" b="1" dirty="0">
              <a:solidFill>
                <a:schemeClr val="tx1"/>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屏2026-03-17 14.15.25"/>
          <p:cNvPicPr>
            <a:picLocks noChangeAspect="1"/>
          </p:cNvPicPr>
          <p:nvPr/>
        </p:nvPicPr>
        <p:blipFill>
          <a:blip r:embed="rId1"/>
          <a:stretch>
            <a:fillRect/>
          </a:stretch>
        </p:blipFill>
        <p:spPr>
          <a:xfrm>
            <a:off x="426720" y="513080"/>
            <a:ext cx="8036560" cy="4384040"/>
          </a:xfrm>
          <a:prstGeom prst="rect">
            <a:avLst/>
          </a:prstGeom>
        </p:spPr>
      </p:pic>
      <p:sp>
        <p:nvSpPr>
          <p:cNvPr id="3" name="Title 2"/>
          <p:cNvSpPr>
            <a:spLocks noGrp="1"/>
          </p:cNvSpPr>
          <p:nvPr>
            <p:ph type="ctrTitle"/>
          </p:nvPr>
        </p:nvSpPr>
        <p:spPr/>
        <p:txBody>
          <a:bodyPr/>
          <a:lstStyle/>
          <a:p>
            <a:r>
              <a:rPr lang="en-US" altLang="zh-CN" b="1" dirty="0">
                <a:latin typeface="+mn-ea"/>
                <a:ea typeface="+mn-ea"/>
              </a:rPr>
              <a:t>3.</a:t>
            </a:r>
            <a:r>
              <a:rPr lang="en-US" altLang="zh-CN" b="1" dirty="0">
                <a:latin typeface="+mn-ea"/>
                <a:ea typeface="+mn-ea"/>
                <a:sym typeface="+mn-ea"/>
              </a:rPr>
              <a:t>Enter Guest Details &amp; Payment</a:t>
            </a:r>
            <a:endParaRPr lang="zh-CN" altLang="en-US" b="1" dirty="0">
              <a:latin typeface="+mn-ea"/>
              <a:ea typeface="+mn-ea"/>
            </a:endParaRPr>
          </a:p>
        </p:txBody>
      </p:sp>
      <p:sp>
        <p:nvSpPr>
          <p:cNvPr id="9" name="Text Placeholder 5"/>
          <p:cNvSpPr>
            <a:spLocks noGrp="1"/>
          </p:cNvSpPr>
          <p:nvPr>
            <p:ph type="body" sz="quarter" idx="18"/>
          </p:nvPr>
        </p:nvSpPr>
        <p:spPr>
          <a:xfrm>
            <a:off x="3820795" y="2879090"/>
            <a:ext cx="1602740" cy="56896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b="1" dirty="0">
                <a:solidFill>
                  <a:srgbClr val="663300"/>
                </a:solidFill>
                <a:latin typeface="+mn-ea"/>
                <a:sym typeface="+mn-ea"/>
              </a:rPr>
              <a:t>The total price for your stay will be displayed here.</a:t>
            </a:r>
            <a:endParaRPr lang="zh-CN" altLang="en-US" b="1" dirty="0">
              <a:solidFill>
                <a:srgbClr val="663300"/>
              </a:solidFill>
              <a:latin typeface="+mn-ea"/>
            </a:endParaRPr>
          </a:p>
        </p:txBody>
      </p:sp>
      <p:sp>
        <p:nvSpPr>
          <p:cNvPr id="6" name="Text Placeholder 5"/>
          <p:cNvSpPr>
            <a:spLocks noGrp="1"/>
          </p:cNvSpPr>
          <p:nvPr>
            <p:ph type="body" sz="quarter" idx="18"/>
          </p:nvPr>
        </p:nvSpPr>
        <p:spPr>
          <a:xfrm>
            <a:off x="586740" y="1552575"/>
            <a:ext cx="2249170" cy="35179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b="1" dirty="0">
                <a:solidFill>
                  <a:srgbClr val="663300"/>
                </a:solidFill>
                <a:latin typeface="+mn-ea"/>
                <a:sym typeface="+mn-ea"/>
              </a:rPr>
              <a:t>Fill in the required guest information.</a:t>
            </a:r>
            <a:endParaRPr lang="en-US" altLang="zh-CN" b="1" dirty="0">
              <a:solidFill>
                <a:srgbClr val="663300"/>
              </a:solidFill>
              <a:latin typeface="+mn-ea"/>
            </a:endParaRPr>
          </a:p>
        </p:txBody>
      </p:sp>
      <p:cxnSp>
        <p:nvCxnSpPr>
          <p:cNvPr id="7" name="Straight Arrow Connector 6"/>
          <p:cNvCxnSpPr/>
          <p:nvPr/>
        </p:nvCxnSpPr>
        <p:spPr>
          <a:xfrm>
            <a:off x="1631421" y="1903998"/>
            <a:ext cx="0" cy="386149"/>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423797" y="3163759"/>
            <a:ext cx="417140" cy="0"/>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948832" y="4465251"/>
            <a:ext cx="439918" cy="0"/>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 Placeholder 5"/>
          <p:cNvSpPr txBox="1"/>
          <p:nvPr/>
        </p:nvSpPr>
        <p:spPr>
          <a:xfrm>
            <a:off x="1452245" y="4104640"/>
            <a:ext cx="4496435" cy="721995"/>
          </a:xfrm>
          <a:prstGeom prst="roundRect">
            <a:avLst/>
          </a:prstGeom>
          <a:noFill/>
          <a:ln w="22225" cap="flat" cmpd="sng" algn="ctr">
            <a:solidFill>
              <a:srgbClr val="C00000"/>
            </a:solidFill>
            <a:prstDash val="solid"/>
            <a:miter lim="800000"/>
          </a:ln>
        </p:spPr>
        <p:style>
          <a:lnRef idx="1">
            <a:schemeClr val="accent1"/>
          </a:lnRef>
          <a:fillRef idx="3">
            <a:schemeClr val="accent1"/>
          </a:fillRef>
          <a:effectRef idx="2">
            <a:schemeClr val="accent1"/>
          </a:effectRef>
          <a:fontRef idx="minor">
            <a:schemeClr val="lt1"/>
          </a:fontRef>
        </p:style>
        <p:txBody>
          <a:bodyPr rtlCol="0" anchor="ctr"/>
          <a:lstStyle>
            <a:lvl1pPr marL="182880" indent="-182880" algn="l" defTabSz="914400" rtl="0" eaLnBrk="1" latinLnBrk="0" hangingPunct="1">
              <a:lnSpc>
                <a:spcPct val="90000"/>
              </a:lnSpc>
              <a:spcBef>
                <a:spcPts val="1000"/>
              </a:spcBef>
              <a:buFont typeface="Wingdings" panose="05000000000000000000" pitchFamily="2" charset="2"/>
              <a:buChar char="§"/>
              <a:defRPr sz="1000" b="0" i="0" kern="1200">
                <a:solidFill>
                  <a:srgbClr val="333333"/>
                </a:solidFill>
                <a:latin typeface="Tahoma" panose="020B0604030504040204"/>
                <a:ea typeface="+mn-ea"/>
                <a:cs typeface="Tahoma" panose="020B0604030504040204"/>
              </a:defRPr>
            </a:lvl1pPr>
            <a:lvl2pPr marL="357505" indent="-174625" algn="l" defTabSz="914400" rtl="0" eaLnBrk="1" latinLnBrk="0" hangingPunct="1">
              <a:lnSpc>
                <a:spcPct val="90000"/>
              </a:lnSpc>
              <a:spcBef>
                <a:spcPts val="500"/>
              </a:spcBef>
              <a:buFont typeface="Wingdings" panose="05000000000000000000" pitchFamily="2" charset="2"/>
              <a:buChar char="§"/>
              <a:defRPr sz="1000" b="0" i="0" kern="1200">
                <a:solidFill>
                  <a:srgbClr val="333333"/>
                </a:solidFill>
                <a:latin typeface="Tahoma" panose="020B0604030504040204"/>
                <a:ea typeface="+mn-ea"/>
                <a:cs typeface="Tahoma" panose="020B0604030504040204"/>
              </a:defRPr>
            </a:lvl2pPr>
            <a:lvl3pPr marL="444500" indent="-174625" algn="l" defTabSz="914400" rtl="0" eaLnBrk="1" latinLnBrk="0" hangingPunct="1">
              <a:lnSpc>
                <a:spcPct val="90000"/>
              </a:lnSpc>
              <a:spcBef>
                <a:spcPts val="500"/>
              </a:spcBef>
              <a:buFont typeface="Wingdings" panose="05000000000000000000" pitchFamily="2" charset="2"/>
              <a:buChar char="§"/>
              <a:defRPr sz="800" b="0" i="0" kern="1200">
                <a:solidFill>
                  <a:srgbClr val="333333"/>
                </a:solidFill>
                <a:latin typeface="Tahoma" panose="020B0604030504040204"/>
                <a:ea typeface="+mn-ea"/>
                <a:cs typeface="Tahoma" panose="020B0604030504040204"/>
              </a:defRPr>
            </a:lvl3pPr>
            <a:lvl4pPr marL="539750" indent="-182880" algn="l" defTabSz="914400" rtl="0" eaLnBrk="1" latinLnBrk="0" hangingPunct="1">
              <a:lnSpc>
                <a:spcPct val="90000"/>
              </a:lnSpc>
              <a:spcBef>
                <a:spcPts val="500"/>
              </a:spcBef>
              <a:buFont typeface="Wingdings" panose="05000000000000000000" pitchFamily="2" charset="2"/>
              <a:buChar char="§"/>
              <a:defRPr sz="800" b="0" i="0" kern="1200">
                <a:solidFill>
                  <a:srgbClr val="333333"/>
                </a:solidFill>
                <a:latin typeface="Tahoma" panose="020B0604030504040204"/>
                <a:ea typeface="+mn-ea"/>
                <a:cs typeface="Tahoma" panose="020B0604030504040204"/>
              </a:defRPr>
            </a:lvl4pPr>
            <a:lvl5pPr marL="627380" indent="-182880" algn="l" defTabSz="914400" rtl="0" eaLnBrk="1" latinLnBrk="0" hangingPunct="1">
              <a:lnSpc>
                <a:spcPct val="90000"/>
              </a:lnSpc>
              <a:spcBef>
                <a:spcPts val="500"/>
              </a:spcBef>
              <a:buFont typeface="Wingdings" panose="05000000000000000000" pitchFamily="2" charset="2"/>
              <a:buChar char="§"/>
              <a:defRPr sz="800" b="0" i="0" kern="1200">
                <a:solidFill>
                  <a:srgbClr val="333333"/>
                </a:solidFill>
                <a:latin typeface="Tahoma" panose="020B0604030504040204"/>
                <a:ea typeface="+mn-ea"/>
                <a:cs typeface="Tahoma" panose="020B0604030504040204"/>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9pPr>
          </a:lstStyle>
          <a:p>
            <a:pPr marL="0" indent="0" algn="ctr">
              <a:buNone/>
            </a:pPr>
            <a:r>
              <a:rPr lang="en-US" altLang="zh-CN" b="1" dirty="0">
                <a:solidFill>
                  <a:srgbClr val="663300"/>
                </a:solidFill>
                <a:latin typeface="+mn-ea"/>
                <a:sym typeface="+mn-ea"/>
              </a:rPr>
              <a:t>Click "Book Now"</a:t>
            </a:r>
            <a:endParaRPr lang="en-US" altLang="zh-CN" b="1" dirty="0">
              <a:solidFill>
                <a:srgbClr val="663300"/>
              </a:solidFill>
              <a:latin typeface="+mn-ea"/>
            </a:endParaRPr>
          </a:p>
          <a:p>
            <a:pPr marL="0" indent="0" algn="ctr">
              <a:buNone/>
            </a:pPr>
            <a:r>
              <a:rPr lang="en-US" altLang="zh-CN" b="1" dirty="0">
                <a:solidFill>
                  <a:srgbClr val="663300"/>
                </a:solidFill>
                <a:latin typeface="+mn-ea"/>
                <a:sym typeface="+mn-ea"/>
              </a:rPr>
              <a:t>On the next page, choose your preferred payment method.</a:t>
            </a:r>
            <a:endParaRPr lang="en-US" altLang="zh-CN" b="1" dirty="0">
              <a:solidFill>
                <a:srgbClr val="663300"/>
              </a:solidFill>
              <a:latin typeface="+mn-ea"/>
            </a:endParaRPr>
          </a:p>
          <a:p>
            <a:pPr marL="0" indent="0" algn="ctr">
              <a:buNone/>
            </a:pPr>
            <a:r>
              <a:rPr lang="en-US" altLang="zh-CN" b="1" dirty="0">
                <a:solidFill>
                  <a:srgbClr val="663300"/>
                </a:solidFill>
                <a:latin typeface="+mn-ea"/>
                <a:sym typeface="+mn-ea"/>
              </a:rPr>
              <a:t>Click "Complete Booking" to finalize your reservation.</a:t>
            </a:r>
            <a:endParaRPr lang="en-US" altLang="zh-CN" b="1" dirty="0">
              <a:solidFill>
                <a:srgbClr val="663300"/>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385" y="1094506"/>
            <a:ext cx="8133706" cy="362246"/>
          </a:xfrm>
        </p:spPr>
        <p:txBody>
          <a:bodyPr/>
          <a:lstStyle/>
          <a:p>
            <a:r>
              <a:rPr lang="en-US" altLang="zh-CN" b="1" dirty="0">
                <a:latin typeface="+mj-ea"/>
                <a:ea typeface="+mj-ea"/>
              </a:rPr>
              <a:t>4.</a:t>
            </a:r>
            <a:r>
              <a:rPr lang="en-US" altLang="zh-CN" b="1" dirty="0">
                <a:latin typeface="+mj-ea"/>
                <a:sym typeface="+mn-ea"/>
              </a:rPr>
              <a:t>Booking Confirmation</a:t>
            </a:r>
            <a:endParaRPr lang="zh-CN" altLang="en-US" b="1" dirty="0">
              <a:latin typeface="+mj-ea"/>
              <a:ea typeface="+mj-ea"/>
            </a:endParaRPr>
          </a:p>
        </p:txBody>
      </p:sp>
      <p:sp>
        <p:nvSpPr>
          <p:cNvPr id="4" name="Text Placeholder 3"/>
          <p:cNvSpPr>
            <a:spLocks noGrp="1"/>
          </p:cNvSpPr>
          <p:nvPr>
            <p:ph type="body" sz="quarter" idx="18"/>
          </p:nvPr>
        </p:nvSpPr>
        <p:spPr>
          <a:xfrm>
            <a:off x="333616" y="1224732"/>
            <a:ext cx="8213753" cy="3619227"/>
          </a:xfrm>
        </p:spPr>
        <p:txBody>
          <a:bodyPr/>
          <a:lstStyle/>
          <a:p>
            <a:pPr marL="0" indent="0">
              <a:buNone/>
            </a:pPr>
            <a:endParaRPr lang="en-US" altLang="zh-CN" sz="1600" dirty="0">
              <a:solidFill>
                <a:srgbClr val="663300"/>
              </a:solidFill>
              <a:latin typeface="+mn-ea"/>
              <a:ea typeface="+mn-ea"/>
            </a:endParaRPr>
          </a:p>
          <a:p>
            <a:pPr fontAlgn="auto">
              <a:spcBef>
                <a:spcPts val="1600"/>
              </a:spcBef>
            </a:pPr>
            <a:r>
              <a:rPr lang="en-US" altLang="zh-CN" sz="1200" b="1" dirty="0">
                <a:solidFill>
                  <a:schemeClr val="tx1"/>
                </a:solidFill>
                <a:latin typeface="+mn-ea"/>
                <a:sym typeface="+mn-ea"/>
              </a:rPr>
              <a:t>Upon successful booking, a confirmation email will be sent to the address you provided.</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Please double-check all details on the final screen:Hotel Name、Check-in / Check-out Dates、Room Type、Total Price、Confirmation Number.</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Keep your confirmation number safe. You will need it for check-in.</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If you need to check in early or check out late, and there is no matching room availability in the booking link, you can contact the hotel at any time to handle the booking.</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If you have any questions, please Call 0771-256 8888 to the Reservation Department.</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Please call and inform that you are a guest from Asia Metal  (Tin Forum 2026) team.</a:t>
            </a:r>
            <a:endParaRPr lang="zh-CN" altLang="en-US" dirty="0"/>
          </a:p>
        </p:txBody>
      </p:sp>
      <p:pic>
        <p:nvPicPr>
          <p:cNvPr id="2" name="图片 1"/>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0223" y="0"/>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徽标, 公司名称&#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84" y="70873"/>
            <a:ext cx="1315085" cy="9569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ath"/>
          <p:cNvSpPr/>
          <p:nvPr/>
        </p:nvSpPr>
        <p:spPr>
          <a:xfrm>
            <a:off x="4287837" y="3249612"/>
            <a:ext cx="568325" cy="12700"/>
          </a:xfrm>
          <a:custGeom>
            <a:avLst/>
            <a:gdLst/>
            <a:ahLst/>
            <a:cxnLst/>
            <a:rect l="0" t="0" r="0" b="0"/>
            <a:pathLst>
              <a:path w="895" h="20">
                <a:moveTo>
                  <a:pt x="0" y="10"/>
                </a:moveTo>
                <a:lnTo>
                  <a:pt x="895" y="10"/>
                </a:lnTo>
              </a:path>
            </a:pathLst>
          </a:custGeom>
          <a:noFill/>
          <a:ln w="12700" cap="flat">
            <a:round/>
          </a:ln>
        </p:spPr>
        <p:txBody>
          <a:bodyPr rtlCol="0"/>
          <a:lstStyle/>
          <a:p>
            <a:pPr algn="ctr"/>
            <a:endParaRPr lang="zh-CN" altLang="en-US"/>
          </a:p>
        </p:txBody>
      </p:sp>
      <p:sp>
        <p:nvSpPr>
          <p:cNvPr id="2" name="文本框 1"/>
          <p:cNvSpPr txBox="1"/>
          <p:nvPr/>
        </p:nvSpPr>
        <p:spPr>
          <a:xfrm>
            <a:off x="674480" y="4097749"/>
            <a:ext cx="7226710" cy="829945"/>
          </a:xfrm>
          <a:prstGeom prst="rect">
            <a:avLst/>
          </a:prstGeom>
          <a:noFill/>
        </p:spPr>
        <p:txBody>
          <a:bodyPr wrap="square" rtlCol="0">
            <a:spAutoFit/>
          </a:bodyPr>
          <a:lstStyle/>
          <a:p>
            <a:pPr algn="ctr"/>
            <a:r>
              <a:rPr lang="en-US" altLang="zh-CN" sz="1200" dirty="0">
                <a:latin typeface="+mn-ea"/>
              </a:rPr>
              <a:t>Contact Us</a:t>
            </a:r>
            <a:endParaRPr lang="en-US" altLang="zh-CN" sz="1200" dirty="0">
              <a:latin typeface="+mn-ea"/>
            </a:endParaRPr>
          </a:p>
          <a:p>
            <a:pPr algn="ctr"/>
            <a:r>
              <a:rPr lang="en-US" altLang="zh-CN" sz="1200" dirty="0">
                <a:latin typeface="+mn-ea"/>
              </a:rPr>
              <a:t>Address: No. 136-1 Minzu Dadao, Qingxiu District, Nanning, Guangxi, China</a:t>
            </a:r>
            <a:endParaRPr lang="en-US" altLang="zh-CN" sz="1200" dirty="0">
              <a:latin typeface="+mn-ea"/>
            </a:endParaRPr>
          </a:p>
          <a:p>
            <a:pPr algn="ctr"/>
            <a:r>
              <a:rPr lang="en-US" altLang="zh-CN" sz="1200" dirty="0">
                <a:latin typeface="+mn-ea"/>
              </a:rPr>
              <a:t>Phone: (86 771) 256 8888</a:t>
            </a:r>
            <a:endParaRPr lang="en-US" altLang="zh-CN" sz="1200" dirty="0">
              <a:latin typeface="+mn-ea"/>
            </a:endParaRPr>
          </a:p>
          <a:p>
            <a:pPr algn="ctr"/>
            <a:r>
              <a:rPr lang="en-US" altLang="zh-CN" sz="1200" dirty="0">
                <a:latin typeface="+mn-ea"/>
              </a:rPr>
              <a:t>Fax: (86 771) 259 8888</a:t>
            </a:r>
            <a:endParaRPr lang="en-US" altLang="zh-CN" sz="1200" dirty="0">
              <a:latin typeface="+mn-ea"/>
            </a:endParaRPr>
          </a:p>
        </p:txBody>
      </p:sp>
      <p:pic>
        <p:nvPicPr>
          <p:cNvPr id="3" name="图片 2" descr="徽标, 公司名称&#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30294" y="103698"/>
            <a:ext cx="1315085" cy="956945"/>
          </a:xfrm>
          <a:prstGeom prst="rect">
            <a:avLst/>
          </a:prstGeom>
        </p:spPr>
      </p:pic>
      <p:pic>
        <p:nvPicPr>
          <p:cNvPr id="4" name="图片 3"/>
          <p:cNvPicPr>
            <a:picLocks noChangeAspect="1"/>
          </p:cNvPicPr>
          <p:nvPr/>
        </p:nvPicPr>
        <p:blipFill>
          <a:blip r:embed="rId2"/>
          <a:stretch>
            <a:fillRect/>
          </a:stretch>
        </p:blipFill>
        <p:spPr>
          <a:xfrm>
            <a:off x="2020570" y="989330"/>
            <a:ext cx="4420235" cy="31356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2233</Words>
  <Application>WPS 演示</Application>
  <PresentationFormat>全屏显示(16:9)</PresentationFormat>
  <Paragraphs>62</Paragraphs>
  <Slides>7</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7</vt:i4>
      </vt:variant>
    </vt:vector>
  </HeadingPairs>
  <TitlesOfParts>
    <vt:vector size="33" baseType="lpstr">
      <vt:lpstr>Arial</vt:lpstr>
      <vt:lpstr>宋体</vt:lpstr>
      <vt:lpstr>Wingdings</vt:lpstr>
      <vt:lpstr>Times New Roman</vt:lpstr>
      <vt:lpstr>Tahoma</vt:lpstr>
      <vt:lpstr>微软雅黑</vt:lpstr>
      <vt:lpstr>汉仪旗黑</vt:lpstr>
      <vt:lpstr>Calibri</vt:lpstr>
      <vt:lpstr>MS PGothic</vt:lpstr>
      <vt:lpstr>冬青黑体简体中文</vt:lpstr>
      <vt:lpstr>Playfair Display Regular</vt:lpstr>
      <vt:lpstr>Thonburi</vt:lpstr>
      <vt:lpstr>Playfair Display Regular</vt:lpstr>
      <vt:lpstr>苹方-简</vt:lpstr>
      <vt:lpstr>Arial</vt:lpstr>
      <vt:lpstr>宋体</vt:lpstr>
      <vt:lpstr>Arial Unicode MS</vt:lpstr>
      <vt:lpstr>等线</vt:lpstr>
      <vt:lpstr>汉仪中等线KW</vt:lpstr>
      <vt:lpstr>Helvetica Neue</vt:lpstr>
      <vt:lpstr>汉仪书宋二KW</vt:lpstr>
      <vt:lpstr>Tahoma</vt:lpstr>
      <vt:lpstr>Times New Roman</vt:lpstr>
      <vt:lpstr>Wingdings</vt:lpstr>
      <vt:lpstr>微软雅黑</vt:lpstr>
      <vt:lpstr>Office theme</vt:lpstr>
      <vt:lpstr>PowerPoint 演示文稿</vt:lpstr>
      <vt:lpstr>PowerPoint 演示文稿</vt:lpstr>
      <vt:lpstr>1.Open one of the following links to access the booking interface:</vt:lpstr>
      <vt:lpstr>2.Select Room Type</vt:lpstr>
      <vt:lpstr>3.Enter Guest Details &amp; Payment</vt:lpstr>
      <vt:lpstr>4.Booking Confirmation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Elizabeth Wang</dc:creator>
  <cp:lastModifiedBy>赵昊</cp:lastModifiedBy>
  <cp:revision>85</cp:revision>
  <dcterms:created xsi:type="dcterms:W3CDTF">2026-03-17T06:46:48Z</dcterms:created>
  <dcterms:modified xsi:type="dcterms:W3CDTF">2026-03-17T06:46:48Z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6DF77DE74506B81E41A9AE6989E18584_42</vt:lpwstr>
  </property>
  <property fmtid="{D5CDD505-2E9C-101B-9397-08002B2CF9AE}" pid="3" name="KSOProductBuildVer">
    <vt:lpwstr>2052-12.1.25205.25205</vt:lpwstr>
  </property>
</Properties>
</file>